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C233CBE-D2C5-4F7A-AFDA-DC54308B62ED}" type="datetimeFigureOut">
              <a:rPr lang="ar-IQ" smtClean="0"/>
              <a:t>12/03/1443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CBE-D2C5-4F7A-AFDA-DC54308B62ED}" type="datetimeFigureOut">
              <a:rPr lang="ar-IQ" smtClean="0"/>
              <a:t>12/03/1443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CBE-D2C5-4F7A-AFDA-DC54308B62ED}" type="datetimeFigureOut">
              <a:rPr lang="ar-IQ" smtClean="0"/>
              <a:t>12/03/1443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CBE-D2C5-4F7A-AFDA-DC54308B62ED}" type="datetimeFigureOut">
              <a:rPr lang="ar-IQ" smtClean="0"/>
              <a:t>12/03/1443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CBE-D2C5-4F7A-AFDA-DC54308B62ED}" type="datetimeFigureOut">
              <a:rPr lang="ar-IQ" smtClean="0"/>
              <a:t>12/03/1443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CBE-D2C5-4F7A-AFDA-DC54308B62ED}" type="datetimeFigureOut">
              <a:rPr lang="ar-IQ" smtClean="0"/>
              <a:t>12/03/1443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233CBE-D2C5-4F7A-AFDA-DC54308B62ED}" type="datetimeFigureOut">
              <a:rPr lang="ar-IQ" smtClean="0"/>
              <a:t>12/03/1443</a:t>
            </a:fld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C233CBE-D2C5-4F7A-AFDA-DC54308B62ED}" type="datetimeFigureOut">
              <a:rPr lang="ar-IQ" smtClean="0"/>
              <a:t>12/03/1443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CBE-D2C5-4F7A-AFDA-DC54308B62ED}" type="datetimeFigureOut">
              <a:rPr lang="ar-IQ" smtClean="0"/>
              <a:t>12/03/1443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CBE-D2C5-4F7A-AFDA-DC54308B62ED}" type="datetimeFigureOut">
              <a:rPr lang="ar-IQ" smtClean="0"/>
              <a:t>12/03/1443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3CBE-D2C5-4F7A-AFDA-DC54308B62ED}" type="datetimeFigureOut">
              <a:rPr lang="ar-IQ" smtClean="0"/>
              <a:t>12/03/1443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C233CBE-D2C5-4F7A-AFDA-DC54308B62ED}" type="datetimeFigureOut">
              <a:rPr lang="ar-IQ" smtClean="0"/>
              <a:t>12/03/1443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AC99A81-1167-405F-823C-6B4EF3DBFC37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57200" y="260649"/>
            <a:ext cx="8458200" cy="3611264"/>
          </a:xfrm>
        </p:spPr>
        <p:txBody>
          <a:bodyPr>
            <a:normAutofit/>
          </a:bodyPr>
          <a:lstStyle/>
          <a:p>
            <a:pPr marL="457200" algn="ctr" rtl="0">
              <a:lnSpc>
                <a:spcPct val="150000"/>
              </a:lnSpc>
              <a:spcAft>
                <a:spcPts val="0"/>
              </a:spcAft>
            </a:pPr>
            <a:r>
              <a:rPr lang="en-US" b="1" u="sng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HYPERTHERMIA (HEAT STROKE OR HEAT EXHAUSTION)&amp; Fever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4953000" cy="17526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</a:t>
            </a:r>
          </a:p>
          <a:p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Hussein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ALNaji</a:t>
            </a:r>
            <a:endParaRPr lang="ar-IQ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4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5363" y="620688"/>
            <a:ext cx="8568952" cy="44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spcAft>
                <a:spcPts val="0"/>
              </a:spcAft>
              <a:tabLst>
                <a:tab pos="971550" algn="l"/>
              </a:tabLst>
            </a:pPr>
            <a:r>
              <a:rPr lang="en-US" sz="2400" b="1" dirty="0" smtClean="0">
                <a:effectLst/>
                <a:latin typeface="Times New Roman"/>
                <a:ea typeface="Calibri"/>
                <a:cs typeface="Arial"/>
              </a:rPr>
              <a:t>CLINICAL FINDINGS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971550" algn="l"/>
              </a:tabLst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The effects of fever are the combined effects of hyperthermia and infection or inflammation. 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971550" algn="l"/>
              </a:tabLst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There is elevation of body temperature, an increase in heart rate with a diminution of amplitude and strength of the arterial pulse.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971550" algn="l"/>
              </a:tabLst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hyperpnea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, wasting, oliguria often with albuminuria.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971550" algn="l"/>
              </a:tabLst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increased thirst, anorexia, scant feces, depression, and muscle weakness. 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73242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3999" y="116632"/>
            <a:ext cx="8280920" cy="61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spcAft>
                <a:spcPts val="0"/>
              </a:spcAft>
              <a:tabLst>
                <a:tab pos="971550" algn="l"/>
              </a:tabLst>
            </a:pPr>
            <a:r>
              <a:rPr lang="en-US" sz="2400" b="1" dirty="0" smtClean="0">
                <a:effectLst/>
                <a:latin typeface="Times New Roman"/>
                <a:ea typeface="Calibri"/>
                <a:cs typeface="Arial"/>
              </a:rPr>
              <a:t>CLINICAL PATHOLOGY</a:t>
            </a:r>
            <a:endParaRPr lang="en-US" sz="2400" dirty="0"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  <a:tabLst>
                <a:tab pos="971550" algn="l"/>
              </a:tabLst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The most common tests include the following:</a:t>
            </a:r>
            <a:br>
              <a:rPr lang="en-US" sz="2400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• Microbiologic testing of blood samples</a:t>
            </a:r>
            <a:br>
              <a:rPr lang="en-US" sz="2400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• Analysis of serous fluids from body cavities</a:t>
            </a:r>
            <a:br>
              <a:rPr lang="en-US" sz="2400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• Cerebrospinal fluid analysis</a:t>
            </a:r>
            <a:br>
              <a:rPr lang="en-US" sz="2400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• Milk sample analysis</a:t>
            </a:r>
            <a:br>
              <a:rPr lang="en-US" sz="2400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• Reproductive tract secretion analysis</a:t>
            </a:r>
            <a:br>
              <a:rPr lang="en-US" sz="2400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• Joint fluid analysis</a:t>
            </a:r>
            <a:br>
              <a:rPr lang="en-US" sz="2400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• Biopsies</a:t>
            </a:r>
            <a:br>
              <a:rPr lang="en-US" sz="2400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• Exploratory laparotomy</a:t>
            </a:r>
            <a:br>
              <a:rPr lang="en-US" sz="2400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Medical imaging may be necessary to detect deep abscesses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93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1821" y="476672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spcAft>
                <a:spcPts val="0"/>
              </a:spcAft>
              <a:tabLst>
                <a:tab pos="971550" algn="l"/>
              </a:tabLst>
            </a:pPr>
            <a:r>
              <a:rPr lang="en-US" sz="2400" b="1" dirty="0" smtClean="0">
                <a:effectLst/>
                <a:latin typeface="Times New Roman"/>
                <a:ea typeface="Calibri"/>
                <a:cs typeface="Arial"/>
              </a:rPr>
              <a:t>TREATMENT</a:t>
            </a:r>
            <a:br>
              <a:rPr lang="en-US" sz="2400" b="1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b="1" dirty="0" smtClean="0">
                <a:effectLst/>
                <a:latin typeface="Times New Roman"/>
                <a:ea typeface="Calibri"/>
                <a:cs typeface="Arial"/>
              </a:rPr>
              <a:t>1- 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Arial"/>
              </a:rPr>
              <a:t>Antimicrobial Agents</a:t>
            </a:r>
            <a:br>
              <a:rPr lang="en-US" sz="2400" b="1" i="1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b="1" i="1" dirty="0" smtClean="0">
                <a:effectLst/>
                <a:latin typeface="Times New Roman"/>
                <a:ea typeface="Calibri"/>
                <a:cs typeface="Arial"/>
              </a:rPr>
              <a:t>2-  Antipyretics such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Arial"/>
              </a:rPr>
              <a:t>nonsteroidal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Arial"/>
              </a:rPr>
              <a:t>antiinflammatory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Arial"/>
              </a:rPr>
              <a:t> drugs (NSAIDs) should be administered. Most NSAIDs, such as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Arial"/>
              </a:rPr>
              <a:t>flunixin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400" b="1" i="1" dirty="0" err="1" smtClean="0">
                <a:effectLst/>
                <a:latin typeface="Times New Roman"/>
                <a:ea typeface="Calibri"/>
                <a:cs typeface="Arial"/>
              </a:rPr>
              <a:t>meglumine</a:t>
            </a:r>
            <a:r>
              <a:rPr lang="en-US" sz="2400" b="1" i="1" dirty="0" smtClean="0">
                <a:effectLst/>
                <a:latin typeface="Times New Roman"/>
                <a:ea typeface="Calibri"/>
                <a:cs typeface="Arial"/>
              </a:rPr>
              <a:t>, are inhibitors of prostaglandin synthesis and act centrally to lower the thermoregulatory set point.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5888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9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88640"/>
            <a:ext cx="9144000" cy="61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Low" rtl="0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Hyperthermia is the elevation of core body temperature caused by excessive heat production or absorption, or to deficient heat loss, when the causes of these abnormalities are purely physical.</a:t>
            </a:r>
            <a:r>
              <a:rPr lang="en-US" sz="2400" dirty="0" smtClean="0">
                <a:ea typeface="Calibri"/>
                <a:cs typeface="Arial"/>
              </a:rPr>
              <a:t> 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Heat stroke (heat exhaustion) is the most commonly encountered clinical entity.</a:t>
            </a:r>
          </a:p>
          <a:p>
            <a:pPr marL="457200" algn="justLow" rt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effectLst/>
                <a:latin typeface="Times New Roman"/>
                <a:ea typeface="Calibri"/>
                <a:cs typeface="Arial"/>
              </a:rPr>
              <a:t>ETIOLOGY</a:t>
            </a:r>
            <a:br>
              <a:rPr lang="en-US" sz="2400" b="1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The major causes of hyperthermia are the physical ones of high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environmentaltemperature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and prolonged, severe muscular exertion, especially when the humidity is high, the animals are fat, have a heavy hair coat, or are confined with inadequate ventilation such as on board ship or during road transportation.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860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58847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effectLst/>
                <a:latin typeface="Times New Roman"/>
                <a:ea typeface="Calibri"/>
                <a:cs typeface="Arial"/>
              </a:rPr>
              <a:t>Other Causes of Hyperthermia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Neurogenic hyperthermia: Damage to hypothalamus, e.g., spontaneous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hemorrhage, may cause hyperthermia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Dehydration: Caused by insufficient tissue fluids to accommodate heat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lossby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evaporation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Excessive muscular activity: For example, strychnine poisoning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Miscellaneous poisonings, including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levamisole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and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dinitrophenols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Malignant hyperthermia in Quarter Horses.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Hyperkalemic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periodic paresis in horses.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Administration of tranquilizing drugs to sheep in hot weather.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247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188640"/>
            <a:ext cx="8568952" cy="6526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effectLst/>
                <a:latin typeface="Times New Roman"/>
                <a:ea typeface="Calibri"/>
                <a:cs typeface="Arial"/>
              </a:rPr>
              <a:t>CLINICAL FINDINGS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effectLst/>
                <a:latin typeface="Times New Roman"/>
                <a:ea typeface="Calibri"/>
                <a:cs typeface="Arial"/>
              </a:rPr>
              <a:t>An elevation of body temperature is the primary requisite for a diagnosis of hyperthermia,  when the rectal temperature is increased by 3 to 4°C (4–7°F) above normal.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effectLst/>
                <a:latin typeface="Times New Roman"/>
                <a:ea typeface="Calibri"/>
                <a:cs typeface="Arial"/>
              </a:rPr>
              <a:t> An increase in heart and respiratory rates with a weak pulse of large amplitude, sweating, and salivation occur initially, followed by a marked absence of sweating. 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effectLst/>
                <a:latin typeface="Times New Roman"/>
                <a:ea typeface="Calibri"/>
                <a:cs typeface="Arial"/>
              </a:rPr>
              <a:t>The animal may be restless but soon becomes dull, stumbles while walking, and tends to lie down.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effectLst/>
                <a:latin typeface="Times New Roman"/>
                <a:ea typeface="Calibri"/>
                <a:cs typeface="Arial"/>
              </a:rPr>
              <a:t>In the early stages there is increased thirst and the animal seeks cool places, often lying in water or attempting to splash itself. </a:t>
            </a:r>
            <a:endParaRPr lang="en-US" sz="20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effectLst/>
                <a:latin typeface="Times New Roman"/>
                <a:ea typeface="Calibri"/>
                <a:cs typeface="Arial"/>
              </a:rPr>
              <a:t>Abortion may occur if the period of hyperthermia is prolonged, and a high incidence of embryonic mortality has been recorded in sheep</a:t>
            </a:r>
            <a:br>
              <a:rPr lang="en-US" sz="2000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en-US" sz="2000" dirty="0" smtClean="0">
                <a:effectLst/>
                <a:latin typeface="Times New Roman"/>
                <a:ea typeface="Calibri"/>
                <a:cs typeface="Arial"/>
              </a:rPr>
              <a:t>that were 3 to 6 weeks pregnant. </a:t>
            </a:r>
            <a:endParaRPr lang="en-US" sz="20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13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548680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effectLst/>
                <a:latin typeface="Times New Roman"/>
                <a:ea typeface="Calibri"/>
                <a:cs typeface="Arial"/>
              </a:rPr>
              <a:t>TREATMENT</a:t>
            </a:r>
            <a:br>
              <a:rPr lang="en-US" sz="2400" b="1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The presence of adequate drinking water is essential and, together with shade and air movement, is of considerable assistance when multiple animals are exposed to high air temperature.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267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332656"/>
            <a:ext cx="8424936" cy="61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effectLst/>
                <a:latin typeface="Times New Roman"/>
                <a:ea typeface="Calibri"/>
                <a:cs typeface="Arial"/>
              </a:rPr>
              <a:t>FEVER (PYREXIA)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Fever is an elevation of core body temperature above that normally maintained by an animal and is independent of the effects of ambient conditions on body temperature.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It is important to realize that fever is a combination of hyperthermia and infection or inflammation that results from an elevated set point for temperature regulation.</a:t>
            </a:r>
            <a:endParaRPr lang="en-US" sz="2400" dirty="0" smtClean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/>
            </a:r>
            <a:br>
              <a:rPr lang="en-US" sz="2400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b="1" dirty="0" smtClean="0">
                <a:effectLst/>
                <a:latin typeface="Times New Roman"/>
                <a:ea typeface="Calibri"/>
                <a:cs typeface="Arial"/>
              </a:rPr>
              <a:t>ETIOLOGY</a:t>
            </a:r>
            <a:br>
              <a:rPr lang="en-US" sz="2400" b="1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Fevers may be septic, the more common type, or aseptic, depending on whether or not infection is present.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619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644081"/>
            <a:ext cx="8424936" cy="28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effectLst/>
                <a:latin typeface="Times New Roman"/>
                <a:ea typeface="Calibri"/>
                <a:cs typeface="Arial"/>
              </a:rPr>
              <a:t>A- Septic Fevers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These include infection with bacteria, viruses, protozoa, or fungi as</a:t>
            </a:r>
            <a:endParaRPr lang="en-US" sz="2400" dirty="0">
              <a:ea typeface="Calibri"/>
              <a:cs typeface="Arial"/>
            </a:endParaRPr>
          </a:p>
          <a:p>
            <a:pPr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Localized infection such as abscess, cellulitis, and empyema.</a:t>
            </a:r>
            <a:endParaRPr lang="en-US" sz="2400" dirty="0">
              <a:ea typeface="Calibri"/>
              <a:cs typeface="Arial"/>
            </a:endParaRPr>
          </a:p>
          <a:p>
            <a:pPr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Intermittently systemic, as in bacteremia and endocarditis</a:t>
            </a:r>
            <a:endParaRPr lang="en-US" sz="2400" dirty="0">
              <a:ea typeface="Calibri"/>
              <a:cs typeface="Arial"/>
            </a:endParaRPr>
          </a:p>
          <a:p>
            <a:pPr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Consistently systemic, as in septicemia.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38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1745" y="39784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rt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effectLst/>
                <a:latin typeface="Times New Roman"/>
                <a:ea typeface="Calibri"/>
                <a:cs typeface="Arial"/>
              </a:rPr>
              <a:t>B- Aseptic Fevers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Chemical fevers, caused by injection of foreign protein and intake of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dinitrophenols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Surgical fever, caused by breakdown of tissue and blood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Fever from tissue necrosis, e.g., breakdown of muscle after injection of necrotizing material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Severe hemolytic crises (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hemoglobinemia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).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Extensive infarction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Extensive necrosis in rapidly growing neoplasms such as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multicentric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lymphosarcoma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in cattle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Immune reactions such as anaphylaxis and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angioneurotic</a:t>
            </a:r>
            <a:r>
              <a:rPr lang="en-US" sz="2400" dirty="0" smtClean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  <a:cs typeface="Arial"/>
              </a:rPr>
              <a:t>edem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0029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174263"/>
            <a:ext cx="8964488" cy="142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rtl="0">
              <a:lnSpc>
                <a:spcPct val="150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Times New Roman"/>
                <a:ea typeface="Calibri"/>
                <a:cs typeface="Arial"/>
              </a:rPr>
              <a:t>Pathogenesis </a:t>
            </a:r>
            <a:endParaRPr lang="en-US" sz="2000" dirty="0">
              <a:ea typeface="Calibri"/>
              <a:cs typeface="Arial"/>
            </a:endParaRPr>
          </a:p>
          <a:p>
            <a:pPr marL="457200" algn="just" rtl="0">
              <a:lnSpc>
                <a:spcPct val="150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Calibri"/>
                <a:cs typeface="Arial"/>
              </a:rPr>
              <a:t>The fever are mediated through the action of endogenous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Arial"/>
              </a:rPr>
              <a:t>pyrogen</a:t>
            </a:r>
            <a:r>
              <a:rPr lang="en-US" sz="2000" dirty="0" smtClean="0">
                <a:effectLst/>
                <a:latin typeface="Times New Roman"/>
                <a:ea typeface="Calibri"/>
                <a:cs typeface="Arial"/>
              </a:rPr>
              <a:t> as  a response is initiated by the introduction of an exogenous </a:t>
            </a:r>
            <a:r>
              <a:rPr lang="en-US" sz="2000" dirty="0" err="1" smtClean="0">
                <a:effectLst/>
                <a:latin typeface="Times New Roman"/>
                <a:ea typeface="Calibri"/>
                <a:cs typeface="Arial"/>
              </a:rPr>
              <a:t>pyrogen</a:t>
            </a:r>
            <a:r>
              <a:rPr lang="en-US" sz="2000" dirty="0" smtClean="0">
                <a:effectLst/>
                <a:latin typeface="Times New Roman"/>
                <a:ea typeface="Calibri"/>
                <a:cs typeface="Arial"/>
              </a:rPr>
              <a:t> into the body. </a:t>
            </a:r>
            <a:endParaRPr lang="en-US" sz="2000" dirty="0">
              <a:ea typeface="Calibri"/>
              <a:cs typeface="Arial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82758" y="1701800"/>
            <a:ext cx="4436606" cy="2187236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Endogenous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pyrogens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 are proteins  consist of 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monokines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and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lymphokines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)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both called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cytokines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Releasd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 from monocyte and lymphocyte. One of the pyrogenic cytokines is Interleukin -1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4" name="سهم إلى اليمين 3"/>
          <p:cNvSpPr/>
          <p:nvPr/>
        </p:nvSpPr>
        <p:spPr>
          <a:xfrm>
            <a:off x="4619364" y="2300010"/>
            <a:ext cx="638175" cy="674796"/>
          </a:xfrm>
          <a:prstGeom prst="rightArrow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257538" y="1814856"/>
            <a:ext cx="3741489" cy="1715642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Interleukin-1 initiates fever by inducing an abrupt increase in the synthesis of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prostaglandins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, in the anterior hypothalamus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6" name="سهم للأسفل 5"/>
          <p:cNvSpPr/>
          <p:nvPr/>
        </p:nvSpPr>
        <p:spPr>
          <a:xfrm>
            <a:off x="6804247" y="3530498"/>
            <a:ext cx="648072" cy="632038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938451" y="4188500"/>
            <a:ext cx="4060576" cy="2336843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raise the thermostatic set point and induce the mechanisms of heat conservation (vasoconstriction) and heat production (shivering</a:t>
            </a:r>
            <a:b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thermogenesis) 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8" name="سهم إلى اليسار 7"/>
          <p:cNvSpPr/>
          <p:nvPr/>
        </p:nvSpPr>
        <p:spPr>
          <a:xfrm>
            <a:off x="4282814" y="4941168"/>
            <a:ext cx="673100" cy="658005"/>
          </a:xfrm>
          <a:prstGeom prst="lef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67544" y="4437112"/>
            <a:ext cx="3815270" cy="1800199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he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blood and core</a:t>
            </a:r>
            <a:b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temperature are elevated to match the hypothalamic set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poin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0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</TotalTime>
  <Words>611</Words>
  <Application>Microsoft Office PowerPoint</Application>
  <PresentationFormat>عرض على الشاشة (3:4)‏</PresentationFormat>
  <Paragraphs>51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1" baseType="lpstr">
      <vt:lpstr>Arial</vt:lpstr>
      <vt:lpstr>Calibri</vt:lpstr>
      <vt:lpstr>Georgia</vt:lpstr>
      <vt:lpstr>Tahoma</vt:lpstr>
      <vt:lpstr>Times New Roman</vt:lpstr>
      <vt:lpstr>Trebuchet MS</vt:lpstr>
      <vt:lpstr>Wingdings 2</vt:lpstr>
      <vt:lpstr>حضري</vt:lpstr>
      <vt:lpstr>HYPERTHERMIA (HEAT STROKE OR HEAT EXHAUSTION)&amp; Fever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HYPERTHERMIA (HEAT STROKE OR HEAT EXHAUSTION)</dc:title>
  <dc:creator>hussein</dc:creator>
  <cp:lastModifiedBy>hussein</cp:lastModifiedBy>
  <cp:revision>4</cp:revision>
  <dcterms:created xsi:type="dcterms:W3CDTF">2020-12-04T18:24:21Z</dcterms:created>
  <dcterms:modified xsi:type="dcterms:W3CDTF">2021-10-18T20:00:49Z</dcterms:modified>
</cp:coreProperties>
</file>